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6" r:id="rId9"/>
    <p:sldId id="268" r:id="rId10"/>
    <p:sldId id="264" r:id="rId11"/>
    <p:sldId id="269" r:id="rId12"/>
    <p:sldId id="263" r:id="rId13"/>
    <p:sldId id="277" r:id="rId14"/>
    <p:sldId id="272" r:id="rId15"/>
    <p:sldId id="271" r:id="rId16"/>
    <p:sldId id="270" r:id="rId17"/>
    <p:sldId id="274" r:id="rId18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0" d="100"/>
          <a:sy n="60" d="100"/>
        </p:scale>
        <p:origin x="1152" y="-2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0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4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1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24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6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9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67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0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1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5106-62DE-4337-AC57-D827B821291B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4652-3E34-4931-8D36-1ED8C919D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8539BF-A450-43E8-AF3D-611A860E7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698" y="6586485"/>
            <a:ext cx="7786603" cy="203550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85930F2-C8FF-4260-A9A2-315907762981}"/>
              </a:ext>
            </a:extLst>
          </p:cNvPr>
          <p:cNvSpPr txBox="1"/>
          <p:nvPr/>
        </p:nvSpPr>
        <p:spPr>
          <a:xfrm>
            <a:off x="2202698" y="9007565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chemeClr val="accent5">
                    <a:lumMod val="50000"/>
                  </a:schemeClr>
                </a:solidFill>
              </a:rPr>
              <a:t>Plano de retomada</a:t>
            </a:r>
          </a:p>
        </p:txBody>
      </p:sp>
    </p:spTree>
    <p:extLst>
      <p:ext uri="{BB962C8B-B14F-4D97-AF65-F5344CB8AC3E}">
        <p14:creationId xmlns:p14="http://schemas.microsoft.com/office/powerpoint/2010/main" val="250743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2769562"/>
            <a:ext cx="1076734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Expectativa de retorno às atividades</a:t>
            </a:r>
          </a:p>
          <a:p>
            <a:pPr>
              <a:spcAft>
                <a:spcPts val="600"/>
              </a:spcAft>
            </a:pPr>
            <a:endParaRPr lang="pt-BR" sz="15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 datas de retorno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serão informadas previamente aos times pela área de Recursos Humanos e/ou pelos gestores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via e-mail e Teams e ocorrerão de acordo com a liberação dos governos estaduais para o nosso setor.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Algumas das nossas lojas já estão abertas e, para as que não estão, a área Comercial está fazendo as tratativas necessárias, assim que tivermos as informações, elas serão compartilhadas.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o retorno das atividades no escritório da matriz, estamos acompanhando o plano do governo estadual e da prefeitura de municipal. O “Plano São Paulo” dividiu o estado em regiões e fases de retomada, são 5 fases e, dependendo de em qual fase determinada região está, poderá retomar algumas atividades.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137F85-AAD8-4079-85D2-9108014E898A}"/>
              </a:ext>
            </a:extLst>
          </p:cNvPr>
          <p:cNvSpPr/>
          <p:nvPr/>
        </p:nvSpPr>
        <p:spPr>
          <a:xfrm>
            <a:off x="4058165" y="802019"/>
            <a:ext cx="7964315" cy="11692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>
                <a:solidFill>
                  <a:schemeClr val="bg1"/>
                </a:solidFill>
              </a:rPr>
              <a:t>2. Plano de retorno Samsonite Brasil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F51F1C2-7492-48E5-830C-BE8CE962B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797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0F90B5D3-BA0D-4775-8DED-DDA08DDF8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3410" r="3781" b="12774"/>
          <a:stretch/>
        </p:blipFill>
        <p:spPr>
          <a:xfrm>
            <a:off x="1578240" y="9851872"/>
            <a:ext cx="9035519" cy="46092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6AE4975-36EB-4466-B8EE-A1A7E95131AC}"/>
              </a:ext>
            </a:extLst>
          </p:cNvPr>
          <p:cNvSpPr/>
          <p:nvPr/>
        </p:nvSpPr>
        <p:spPr>
          <a:xfrm>
            <a:off x="855159" y="14916310"/>
            <a:ext cx="9027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 escritório do CD seguirá o mesmo protocolo da matriz.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341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196434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257770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661244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2769562"/>
            <a:ext cx="107673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CUIDADOS NO LOCAL DE TRABALHO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(as orientações adicionais para lojas serão enviadas pela equipe de Retail)</a:t>
            </a:r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sz="15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Quando retornarmos ao escritório, também deveremos cumprir algumas medidas de segurança: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137F85-AAD8-4079-85D2-9108014E898A}"/>
              </a:ext>
            </a:extLst>
          </p:cNvPr>
          <p:cNvSpPr/>
          <p:nvPr/>
        </p:nvSpPr>
        <p:spPr>
          <a:xfrm>
            <a:off x="4058165" y="802019"/>
            <a:ext cx="7964315" cy="11692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>
                <a:solidFill>
                  <a:schemeClr val="bg1"/>
                </a:solidFill>
              </a:rPr>
              <a:t>3. Medidas de segurança no retorno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F51F1C2-7492-48E5-830C-BE8CE962B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29807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38FF50-A558-45A2-80EB-397982D0621C}"/>
              </a:ext>
            </a:extLst>
          </p:cNvPr>
          <p:cNvSpPr txBox="1"/>
          <p:nvPr/>
        </p:nvSpPr>
        <p:spPr>
          <a:xfrm>
            <a:off x="2814799" y="11523894"/>
            <a:ext cx="8807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Aferição de temperatura: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partir do dia 01 de junho, temporariamente o acesso à torre (Morumbi Corporate) se dará exclusivamente pelo pavimento térreo, onde câmeras termográficas aferirão remotamente a temperatura corporal dos Condôminos/Visitantes, sendo monitoradas por um profissional da saúde. Também providenciaremos termômetro digital no escritório. Nas lojas, as medições serão feitas pelos shoppings.</a:t>
            </a:r>
          </a:p>
        </p:txBody>
      </p:sp>
      <p:pic>
        <p:nvPicPr>
          <p:cNvPr id="6146" name="Picture 2" descr="Termômetro, Temperatura, Instrumento Para Medir Temperaturas ...">
            <a:extLst>
              <a:ext uri="{FF2B5EF4-FFF2-40B4-BE49-F238E27FC236}">
                <a16:creationId xmlns:a16="http://schemas.microsoft.com/office/drawing/2014/main" id="{984B26E9-C643-4093-A2B0-CD682226F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488" b="8375"/>
          <a:stretch/>
        </p:blipFill>
        <p:spPr bwMode="auto">
          <a:xfrm>
            <a:off x="1101139" y="12206457"/>
            <a:ext cx="1345932" cy="26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rário de verão terminou; relógios precisam ser atrasados em 1 ...">
            <a:extLst>
              <a:ext uri="{FF2B5EF4-FFF2-40B4-BE49-F238E27FC236}">
                <a16:creationId xmlns:a16="http://schemas.microsoft.com/office/drawing/2014/main" id="{5E60449C-1423-4438-A641-F40CD1B39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r="26449"/>
          <a:stretch/>
        </p:blipFill>
        <p:spPr bwMode="auto">
          <a:xfrm>
            <a:off x="834626" y="5431411"/>
            <a:ext cx="1740131" cy="20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305EFF-5097-4666-85DD-509DECD6953B}"/>
              </a:ext>
            </a:extLst>
          </p:cNvPr>
          <p:cNvSpPr/>
          <p:nvPr/>
        </p:nvSpPr>
        <p:spPr>
          <a:xfrm>
            <a:off x="2814799" y="5123168"/>
            <a:ext cx="8674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Horário: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os cargos e atividades em que seja possível a flexibilização do horário de entrada e saída, orientamos que evitem os horários de pico (entre 07h às 10h e 17h e 20h), principalmente quem usa o transporte público. Converse com o seu gestor e com o RH para encontrar a melhor opção.</a:t>
            </a:r>
          </a:p>
        </p:txBody>
      </p:sp>
      <p:pic>
        <p:nvPicPr>
          <p:cNvPr id="20" name="Picture 10" descr="Higienização x Limpeza | Dúvidas mais comuns | Dr. Lava Tudo">
            <a:extLst>
              <a:ext uri="{FF2B5EF4-FFF2-40B4-BE49-F238E27FC236}">
                <a16:creationId xmlns:a16="http://schemas.microsoft.com/office/drawing/2014/main" id="{C464A658-F0B3-419F-931C-4478FA6C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72" y="8525512"/>
            <a:ext cx="2859633" cy="20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070F3C29-3EFC-4F97-82CD-578C84936A9C}"/>
              </a:ext>
            </a:extLst>
          </p:cNvPr>
          <p:cNvSpPr txBox="1"/>
          <p:nvPr/>
        </p:nvSpPr>
        <p:spPr>
          <a:xfrm>
            <a:off x="1101139" y="8284377"/>
            <a:ext cx="8000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Higienização dos espaços: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Reforçaremos a higienização diária dos escritórios e baias, é importante que você também higienize os equipamentos e acessórios mais utilizados. Além disso, nosso edifício comunicou que está intensificando a limpeza das áreas comuns.</a:t>
            </a:r>
          </a:p>
        </p:txBody>
      </p:sp>
    </p:spTree>
    <p:extLst>
      <p:ext uri="{BB962C8B-B14F-4D97-AF65-F5344CB8AC3E}">
        <p14:creationId xmlns:p14="http://schemas.microsoft.com/office/powerpoint/2010/main" val="24524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pic>
        <p:nvPicPr>
          <p:cNvPr id="4100" name="Picture 4" descr="Distanciamento social ajuda a &quot;achatar a curva&quot; e a combater Covid-19">
            <a:extLst>
              <a:ext uri="{FF2B5EF4-FFF2-40B4-BE49-F238E27FC236}">
                <a16:creationId xmlns:a16="http://schemas.microsoft.com/office/drawing/2014/main" id="{AE20A0C4-78A6-42BC-B206-6D8DEBCB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83" y="13329034"/>
            <a:ext cx="26004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09E2271-F457-4E35-A536-1E85BC32EE51}"/>
              </a:ext>
            </a:extLst>
          </p:cNvPr>
          <p:cNvSpPr txBox="1"/>
          <p:nvPr/>
        </p:nvSpPr>
        <p:spPr>
          <a:xfrm>
            <a:off x="1046107" y="13395969"/>
            <a:ext cx="759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Distanciamento social: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deveremos manter a distância de pelo menos 1,5 metros entre as pessoas e a “política sem contato” entre os colaboradores.</a:t>
            </a:r>
          </a:p>
        </p:txBody>
      </p:sp>
      <p:pic>
        <p:nvPicPr>
          <p:cNvPr id="4102" name="Picture 6" descr="Biblioteca de vetores Proibido, ilustrações Proibido livres de ...">
            <a:extLst>
              <a:ext uri="{FF2B5EF4-FFF2-40B4-BE49-F238E27FC236}">
                <a16:creationId xmlns:a16="http://schemas.microsoft.com/office/drawing/2014/main" id="{16A93B35-E1A8-4033-8A92-3885FB5F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87" y="7630209"/>
            <a:ext cx="1017886" cy="10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9142E95-C5C3-4E30-9587-CE01A2A21843}"/>
              </a:ext>
            </a:extLst>
          </p:cNvPr>
          <p:cNvSpPr/>
          <p:nvPr/>
        </p:nvSpPr>
        <p:spPr>
          <a:xfrm>
            <a:off x="944927" y="7592827"/>
            <a:ext cx="8882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Não será permitido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: uso da copa, uso de louças talheres da copa, máquina de café, bebedouro, geladeira ou micro-ondas.</a:t>
            </a:r>
          </a:p>
        </p:txBody>
      </p:sp>
      <p:pic>
        <p:nvPicPr>
          <p:cNvPr id="4106" name="Picture 10" descr="Comer tem hora certa: fazer refeições muito tarde gera maior risco ...">
            <a:extLst>
              <a:ext uri="{FF2B5EF4-FFF2-40B4-BE49-F238E27FC236}">
                <a16:creationId xmlns:a16="http://schemas.microsoft.com/office/drawing/2014/main" id="{164057F5-C131-44D7-9506-A1B3050E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9" y="9736207"/>
            <a:ext cx="2480277" cy="24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ACFFF6-A376-4929-ACD0-20F3792CE9A5}"/>
              </a:ext>
            </a:extLst>
          </p:cNvPr>
          <p:cNvSpPr txBox="1"/>
          <p:nvPr/>
        </p:nvSpPr>
        <p:spPr>
          <a:xfrm>
            <a:off x="3409074" y="9340236"/>
            <a:ext cx="8116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Refeições: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evitar o uso de restaurantes, temporariamente estarão permitidas refeições na mesa de trabalho, desde que respeitadas as demais normas. Contamos com o seu bom senso para evitar comidas com cheiro forte e para que limpe e descarte adequadamente o que for necessário. Você deverá providenciar todos os utensílios que vai usar.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960E65-B1C3-4FB2-B70E-5257DA1B38A4}"/>
              </a:ext>
            </a:extLst>
          </p:cNvPr>
          <p:cNvSpPr txBox="1"/>
          <p:nvPr/>
        </p:nvSpPr>
        <p:spPr>
          <a:xfrm>
            <a:off x="944927" y="1521521"/>
            <a:ext cx="75175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Álcool gel: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reforçaremos a oferta de álcool em gel e seguimos incentivando o uso constante, principalmente na ida e volta ao trabalho e para limpeza dos equipamentos.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E8C01A1-8038-4F11-8DA2-513487E7E548}"/>
              </a:ext>
            </a:extLst>
          </p:cNvPr>
          <p:cNvSpPr txBox="1"/>
          <p:nvPr/>
        </p:nvSpPr>
        <p:spPr>
          <a:xfrm>
            <a:off x="3525272" y="4169636"/>
            <a:ext cx="80007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Uso de máscaras: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 uso de máscaras será obrigatório. Você receberá as suas máscaras de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pano assim que chegar ao escritório, mas não deixe também de usar suas máscaras caseiras para eventuais trajetos ou necessidade de uso por mais tempo.</a:t>
            </a:r>
          </a:p>
        </p:txBody>
      </p:sp>
      <p:pic>
        <p:nvPicPr>
          <p:cNvPr id="25" name="Picture 6" descr="Coronavírus: o que se sabe sobre a eficácia do uso das máscaras ...">
            <a:extLst>
              <a:ext uri="{FF2B5EF4-FFF2-40B4-BE49-F238E27FC236}">
                <a16:creationId xmlns:a16="http://schemas.microsoft.com/office/drawing/2014/main" id="{20170262-84AA-4A8E-A8F5-C54A5C700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r="26768"/>
          <a:stretch/>
        </p:blipFill>
        <p:spPr bwMode="auto">
          <a:xfrm>
            <a:off x="964963" y="4324299"/>
            <a:ext cx="2223831" cy="26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Álcool gel: use com cuidado para evitar queimaduras | Eco Kids Eco ...">
            <a:extLst>
              <a:ext uri="{FF2B5EF4-FFF2-40B4-BE49-F238E27FC236}">
                <a16:creationId xmlns:a16="http://schemas.microsoft.com/office/drawing/2014/main" id="{924B5D37-2513-4447-A77B-99D9DFFBF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14746"/>
          <a:stretch/>
        </p:blipFill>
        <p:spPr bwMode="auto">
          <a:xfrm>
            <a:off x="8504177" y="1255611"/>
            <a:ext cx="2907887" cy="24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4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pic>
        <p:nvPicPr>
          <p:cNvPr id="4104" name="Picture 8" descr="Planilha de Escala de Trabalho Automática">
            <a:extLst>
              <a:ext uri="{FF2B5EF4-FFF2-40B4-BE49-F238E27FC236}">
                <a16:creationId xmlns:a16="http://schemas.microsoft.com/office/drawing/2014/main" id="{436EB2D8-0C29-4FB3-89C8-65EC07FC9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2" t="24733"/>
          <a:stretch/>
        </p:blipFill>
        <p:spPr bwMode="auto">
          <a:xfrm>
            <a:off x="9187484" y="4813187"/>
            <a:ext cx="2400823" cy="18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1097BA9A-0DD9-4998-A214-ADC7A1EEEC46}"/>
              </a:ext>
            </a:extLst>
          </p:cNvPr>
          <p:cNvSpPr txBox="1"/>
          <p:nvPr/>
        </p:nvSpPr>
        <p:spPr>
          <a:xfrm>
            <a:off x="1107580" y="4232159"/>
            <a:ext cx="8079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Escalas de revezamento: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inicialmente (avaliaremos até quando), trabalharemos em regime de revezamento. Os funcionários serão divididos em 2 grupos de trabalho, sendo que cada um estará presente fisicamente em dias alternados. O uso das estações de trabalho deverá ser assim:</a:t>
            </a:r>
          </a:p>
        </p:txBody>
      </p:sp>
      <p:pic>
        <p:nvPicPr>
          <p:cNvPr id="28" name="Picture 32">
            <a:extLst>
              <a:ext uri="{FF2B5EF4-FFF2-40B4-BE49-F238E27FC236}">
                <a16:creationId xmlns:a16="http://schemas.microsoft.com/office/drawing/2014/main" id="{A2D06595-AFC2-4518-A60D-B1F75CC0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735" y="7495843"/>
            <a:ext cx="6470704" cy="158005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3C4F9CC-DF39-434D-AAFB-1480D6D758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26" r="25510"/>
          <a:stretch/>
        </p:blipFill>
        <p:spPr>
          <a:xfrm>
            <a:off x="1107580" y="10013468"/>
            <a:ext cx="3129884" cy="368276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C2E7D4-0E6D-4B93-BADB-3DE043419429}"/>
              </a:ext>
            </a:extLst>
          </p:cNvPr>
          <p:cNvSpPr txBox="1"/>
          <p:nvPr/>
        </p:nvSpPr>
        <p:spPr>
          <a:xfrm>
            <a:off x="4715452" y="9623971"/>
            <a:ext cx="69653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Questionário de sintomas: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Diariamente, todas as pessoas que comparecerem fisicamente ao trabalho devem responder a um questionário de saúde que estará no </a:t>
            </a:r>
            <a:r>
              <a:rPr lang="pt-BR" sz="3000" dirty="0" err="1">
                <a:solidFill>
                  <a:schemeClr val="accent5">
                    <a:lumMod val="50000"/>
                  </a:schemeClr>
                </a:solidFill>
              </a:rPr>
              <a:t>Ask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Athena, as instruções estão publicadas na nossa intranet. (lembre-se que você pode usar o sistema através do seu celular, basta baixar o aplicativo, as instruções também estão na intranet)</a:t>
            </a:r>
          </a:p>
        </p:txBody>
      </p:sp>
      <p:pic>
        <p:nvPicPr>
          <p:cNvPr id="23" name="Picture 2" descr="Sala de Reuniões - Real Locus Santos Coworking">
            <a:extLst>
              <a:ext uri="{FF2B5EF4-FFF2-40B4-BE49-F238E27FC236}">
                <a16:creationId xmlns:a16="http://schemas.microsoft.com/office/drawing/2014/main" id="{474C9DAA-66C6-4B25-96FB-8427A11B6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8"/>
          <a:stretch/>
        </p:blipFill>
        <p:spPr bwMode="auto">
          <a:xfrm rot="5400000">
            <a:off x="169667" y="1292480"/>
            <a:ext cx="3559887" cy="16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B154C69-DDA9-4A37-A09D-2AC147D1C5FF}"/>
              </a:ext>
            </a:extLst>
          </p:cNvPr>
          <p:cNvSpPr txBox="1"/>
          <p:nvPr/>
        </p:nvSpPr>
        <p:spPr>
          <a:xfrm>
            <a:off x="2994693" y="1846125"/>
            <a:ext cx="8686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Reuniões: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reuniões com 3 ou mais pessoas deverão ser realizadas via Teams, evitando, aglomerações. Não são recomendadas reuniões presenciais com pessoas de fora da empresa.</a:t>
            </a:r>
          </a:p>
        </p:txBody>
      </p:sp>
    </p:spTree>
    <p:extLst>
      <p:ext uri="{BB962C8B-B14F-4D97-AF65-F5344CB8AC3E}">
        <p14:creationId xmlns:p14="http://schemas.microsoft.com/office/powerpoint/2010/main" val="57125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2B0AFF-13B5-42C2-8B85-20381B299D64}"/>
              </a:ext>
            </a:extLst>
          </p:cNvPr>
          <p:cNvSpPr txBox="1"/>
          <p:nvPr/>
        </p:nvSpPr>
        <p:spPr>
          <a:xfrm>
            <a:off x="855159" y="1229530"/>
            <a:ext cx="10767346" cy="847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CUIDADOS NO TRANSPORTE</a:t>
            </a:r>
          </a:p>
          <a:p>
            <a:pPr>
              <a:spcAft>
                <a:spcPts val="600"/>
              </a:spcAft>
            </a:pP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 trajeto da sua casa para o trabalho ou vice versa é um dos momentos em que você estará mais exposto, principalmente se usa algum meio de transporte público. Esteja atento às medida de proteção nesses momentos também: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Evite os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horários de pico;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Vista uma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máscara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para o deslocamento. Se for usar transporte coletivo, se possível, utilize também luvas para proteger as mãos;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Saia de cabelos presos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assim você evita passar a  mão no rosto e minimiza o contato do seu cabelo com outras  pessoas e superfícies;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Evite acessórios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como relógios, pulseiras, anéis e brincos, pois eles podem atrapalhar na hora da higiene e acumular sujeira;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Lave as mãos e/ou utilize álcool gel 70%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ao entrar e sair do carro, moto ou transporte coletivo - não toque olhos, boca e rosto antes de higienizar as mãos;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97B218-F65B-40BB-81E7-BA942B8DE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25" y="9955039"/>
            <a:ext cx="3282077" cy="50714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79A5FB0-3B62-4AB2-BB59-521EF4CDC408}"/>
              </a:ext>
            </a:extLst>
          </p:cNvPr>
          <p:cNvSpPr/>
          <p:nvPr/>
        </p:nvSpPr>
        <p:spPr>
          <a:xfrm>
            <a:off x="4636167" y="9708774"/>
            <a:ext cx="67006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Use calçado fechado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que não deixe os pés expostos.  Sandálias abertas não são indicadas para o trajeto;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 estiver em veículo próprio,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higienize os principais pontos de contato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como volante, marcha, botões e  aberturas da porta;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 usa transporte público e for possível, troque de roupa ao chegar no ambiente de trabalho;</a:t>
            </a:r>
          </a:p>
        </p:txBody>
      </p:sp>
    </p:spTree>
    <p:extLst>
      <p:ext uri="{BB962C8B-B14F-4D97-AF65-F5344CB8AC3E}">
        <p14:creationId xmlns:p14="http://schemas.microsoft.com/office/powerpoint/2010/main" val="63470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2B0AFF-13B5-42C2-8B85-20381B299D64}"/>
              </a:ext>
            </a:extLst>
          </p:cNvPr>
          <p:cNvSpPr txBox="1"/>
          <p:nvPr/>
        </p:nvSpPr>
        <p:spPr>
          <a:xfrm>
            <a:off x="855159" y="3756155"/>
            <a:ext cx="10767346" cy="1124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Crie um lugar específico na entrada da sua casa para ser seu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espaço de higienização;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Remova sua máscara e luvas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assim como as utilizadas no trabalho e higienize de acordo com as instruções;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Tire os sapatos e limpe-os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com água sanitária diluída ou água e sabão;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Deixe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bolsas, chaves e carteira em uma caixa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separada;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Não toque em nada antes de lavar as mãos;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Tire a roupa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 coloque-a em uma sacola plástica no cesto de roupas. Mantê-la no saco até que seja lavada;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Tome banho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logo que chegar;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Limpe seu celular e óculos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com água e sabão ou álcool 70% (lave as mãos depois);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Não compartilhe objetos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de uso pessoal;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Evite contato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próximo com as pessoas;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Evite receber visitas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ou prestadores de serviço na sua casa;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Saia de casa somente em caso de real necessidade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 lembre sempre das medidas de prevenção e higiene!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Usar os itens de proteção é respeitar a vida. A volta à normalidade depende de colocarmos a saúde, a nossa e a do próximo, em primeiro lugar.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9A4E70-CBEB-41E8-AF25-2F3A63610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931" y="1229530"/>
            <a:ext cx="2567910" cy="236486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8A3C8A9-8E79-4CB5-99D5-15FE9BE88BE0}"/>
              </a:ext>
            </a:extLst>
          </p:cNvPr>
          <p:cNvSpPr/>
          <p:nvPr/>
        </p:nvSpPr>
        <p:spPr>
          <a:xfrm>
            <a:off x="855159" y="1229530"/>
            <a:ext cx="7687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CUIDADOS EM CASA</a:t>
            </a:r>
          </a:p>
          <a:p>
            <a:pPr>
              <a:spcAft>
                <a:spcPts val="600"/>
              </a:spcAft>
            </a:pP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Mesmo em casa, devemos manter os cuidados, especialmente ao chegar. Seguem as principais recomendações:</a:t>
            </a:r>
          </a:p>
        </p:txBody>
      </p:sp>
    </p:spTree>
    <p:extLst>
      <p:ext uri="{BB962C8B-B14F-4D97-AF65-F5344CB8AC3E}">
        <p14:creationId xmlns:p14="http://schemas.microsoft.com/office/powerpoint/2010/main" val="396549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425389-92E7-49AE-ACEC-4D8358E2FAE9}"/>
              </a:ext>
            </a:extLst>
          </p:cNvPr>
          <p:cNvSpPr txBox="1"/>
          <p:nvPr/>
        </p:nvSpPr>
        <p:spPr>
          <a:xfrm>
            <a:off x="855159" y="2769562"/>
            <a:ext cx="10767346" cy="1332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1. Quem poderá retornar ao trabalho no escritório/loja?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Quando iniciarmos o revezamento, estarão liberados para retornar as pessoas que não fazem parte do grupo de risco e não apresentam nenhum dos sintomas de Covid-19. Avisaremos a todos em caso de novas orientações.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2. Após o retorno, apresento algum sintoma mas NÃO tive contato com suspeitos de contaminação nos últimos dias, o que devo fazer?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perceber os sintomas avise ao seu gestor. Você deverá  manter-se isolado e retornar ao trabalho apenas após 72 horas se não apresentar nenhum sintoma sem uso de medicamentos. Em caso de agravamento dos sintomas, procure um médico.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3. Após o retorno, apresento algum sintoma e TIVE contato com pessoas Covid positivo nos últimos dias, o que devo fazer?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perceber os sintomas avise ao seu gestor. Você deverá manter-se o isolamento por 14 dias, a contar desse último contato (quarentena) e fazer o acompanhamento dos sintomas. Se sintomático, 14 dias a contar da data de início dos próprios sintomas.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4. (para gestores) O que devo fazer caso alguém da minha equipe apresente um ou mais sintomas?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for comunicado pelo funcionário, avise ao seu gestor e ao RH. A pessoa deverá permanecer em isolamento e investigar os sintomas. Seguir fluxograma anexo.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ACBC70C-601C-49FF-9786-BA24F9091623}"/>
              </a:ext>
            </a:extLst>
          </p:cNvPr>
          <p:cNvSpPr/>
          <p:nvPr/>
        </p:nvSpPr>
        <p:spPr>
          <a:xfrm>
            <a:off x="4058165" y="802019"/>
            <a:ext cx="7964315" cy="11692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>
                <a:solidFill>
                  <a:schemeClr val="bg1"/>
                </a:solidFill>
              </a:rPr>
              <a:t>4. Perguntas frequentes</a:t>
            </a:r>
          </a:p>
        </p:txBody>
      </p:sp>
    </p:spTree>
    <p:extLst>
      <p:ext uri="{BB962C8B-B14F-4D97-AF65-F5344CB8AC3E}">
        <p14:creationId xmlns:p14="http://schemas.microsoft.com/office/powerpoint/2010/main" val="2819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425389-92E7-49AE-ACEC-4D8358E2FAE9}"/>
              </a:ext>
            </a:extLst>
          </p:cNvPr>
          <p:cNvSpPr txBox="1"/>
          <p:nvPr/>
        </p:nvSpPr>
        <p:spPr>
          <a:xfrm>
            <a:off x="855159" y="1205466"/>
            <a:ext cx="10767346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5. (para gestores) O que devo fazer com pessoas da minha equipe que tiveram contato com outro funcionário com sintomas?</a:t>
            </a: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for comunicado pelo funcionário, avise ao seu gestor e ao RH. As pessoas deverão permanecer em isolamento e investigar os sintomas. Seguir fluxograma anexo.</a:t>
            </a:r>
          </a:p>
          <a:p>
            <a:pPr>
              <a:spcAft>
                <a:spcPts val="600"/>
              </a:spcAft>
            </a:pP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6. (para gestores) Uma pessoa da minha equipe teve contato com alguém com confirmação de Covid, o que devo fazer?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for comunicado pelo funcionário, avise ao seu gestor e ao RH. Siga os passos da pergunta 3.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7. (para gestores) uma pessoa da minha equipe informou que tem um familiar ou pessoa que reside na mesma casa com sintomas, o que devo fazer?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Assim que for comunicado pelo funcionário, avise ao seu gestor e ao RH. Se o familiar foi testado positivo, siga os passos da pergunta 3. Se testou negativo, poderá retornar ao trabalho após 72h sem apresentar sintomas e sem usar quaisquer medicamentos.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5948EC-9D43-40C6-B331-4E16B5F7C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691007"/>
            <a:ext cx="10668000" cy="34861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A008977-B377-450B-BD74-C5726D9B63F9}"/>
              </a:ext>
            </a:extLst>
          </p:cNvPr>
          <p:cNvSpPr/>
          <p:nvPr/>
        </p:nvSpPr>
        <p:spPr>
          <a:xfrm>
            <a:off x="855159" y="10734025"/>
            <a:ext cx="607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FLUXOGRAMA – PROTOCOLO DIÁRIO</a:t>
            </a:r>
          </a:p>
        </p:txBody>
      </p:sp>
    </p:spTree>
    <p:extLst>
      <p:ext uri="{BB962C8B-B14F-4D97-AF65-F5344CB8AC3E}">
        <p14:creationId xmlns:p14="http://schemas.microsoft.com/office/powerpoint/2010/main" val="312869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2769562"/>
            <a:ext cx="10767346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Prezado colaborador,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Os governos têm investido em reaberturas graduais dos diversos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setores da economia como uma oportunidade de iniciarmos uma tentativa de volta à normalidade, ainda que esta seja uma “nova normalidade”.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Samsonite tem trabalhado neste retorno às atividades seguindo as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principais recomendações do governo e órgãos de saúde. Contamos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com você para que compartilhe das mesmas preocupações que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nós em tempos de higienização de ambientes, assepsia individual e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controle de aglomerações!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Visando o bem-estar de todos os colaboradores, clientes e parceiros, e com o intuito de aprimorar a segurança, evitando a disseminação e contágio do Coronavírus (COVID-19), compartilhamos orientações para o retorno das atividades, bem como as medidas de prevenção e higiene para promover o achatamento da curva de contágio.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Trate aos demais como gostaria de ser tratado!</a:t>
            </a:r>
          </a:p>
        </p:txBody>
      </p:sp>
      <p:pic>
        <p:nvPicPr>
          <p:cNvPr id="8" name="Imagen 11" descr="Imagen que contiene sentado&#10;&#10;&#10;&#10;Descripción generada automáticamente">
            <a:extLst>
              <a:ext uri="{FF2B5EF4-FFF2-40B4-BE49-F238E27FC236}">
                <a16:creationId xmlns:a16="http://schemas.microsoft.com/office/drawing/2014/main" id="{695153AB-28E9-4F5F-BCFF-0998D5E9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14" y="12752517"/>
            <a:ext cx="1682235" cy="14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85930F2-C8FF-4260-A9A2-315907762981}"/>
              </a:ext>
            </a:extLst>
          </p:cNvPr>
          <p:cNvSpPr txBox="1"/>
          <p:nvPr/>
        </p:nvSpPr>
        <p:spPr>
          <a:xfrm>
            <a:off x="1023603" y="8502219"/>
            <a:ext cx="82809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accent5">
                    <a:lumMod val="50000"/>
                  </a:schemeClr>
                </a:solidFill>
              </a:rPr>
              <a:t>O que você verá nesta cartilha: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1023602" y="9699740"/>
            <a:ext cx="104304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Relembrando: Covid-19 - orientações gerais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Plano de retorno Samsonite Brasil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Medidas de segurança no retorno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Perguntas frequentes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DBCFB27-8A4D-44D1-96EB-CA37CD070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63" y="0"/>
            <a:ext cx="12023678" cy="63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2769562"/>
            <a:ext cx="10767346" cy="1355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que é?</a:t>
            </a: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COVID-19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é uma  doença  causada  por  um  vírus  da  família dos </a:t>
            </a:r>
            <a:r>
              <a:rPr lang="pt-BR" sz="3000" i="1" dirty="0">
                <a:solidFill>
                  <a:schemeClr val="accent5">
                    <a:lumMod val="50000"/>
                  </a:schemeClr>
                </a:solidFill>
              </a:rPr>
              <a:t>coronavírus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. Registros da doença iniciaram-se no ano de 2019, mas a identificação do agente causador e as consequências dessa infecção só ocorreram no ano de 2020. Rapidamente a COVID-19 espalhou-se por vários locais do planeta, levando a Organização Mundial da Saúde a classificar a doença como uma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pandemia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(disseminação mundial de uma nova doença).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Quais são os principais sintomas?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maior parte das pessoas (em torno de 80%) apresenta-se assintomática (sem sintomas) ou oligo sintomática, com um quadro respiratório leve,  que muitas vezes confundimos com um simples resfriado. 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Quando os sintomas aparecem, os mais frequentes são: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Está com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tosse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seca;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Alteração do paladar ou olfato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Febre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ou calafrios;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Cansaço ou falta de ar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sem motivos aparentes;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Falta de ar ao caminhar ou fazer esforços;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Sintomas parecidos com resfriado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como coriza, dor de cabeça;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Manifestações na pele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como vermelhidão;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Dores no corpo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Alterações do hábito intestinal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como diarreia;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Em casos mais graves pode causar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insuficiência respiratória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 levar a internação hospitalar.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137F85-AAD8-4079-85D2-9108014E898A}"/>
              </a:ext>
            </a:extLst>
          </p:cNvPr>
          <p:cNvSpPr/>
          <p:nvPr/>
        </p:nvSpPr>
        <p:spPr>
          <a:xfrm>
            <a:off x="4058165" y="802019"/>
            <a:ext cx="7964315" cy="11692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>
                <a:solidFill>
                  <a:schemeClr val="bg1"/>
                </a:solidFill>
              </a:rPr>
              <a:t>1. Relembrando: Covdi-19 - orientações gerais</a:t>
            </a:r>
          </a:p>
        </p:txBody>
      </p:sp>
    </p:spTree>
    <p:extLst>
      <p:ext uri="{BB962C8B-B14F-4D97-AF65-F5344CB8AC3E}">
        <p14:creationId xmlns:p14="http://schemas.microsoft.com/office/powerpoint/2010/main" val="289486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916711"/>
            <a:ext cx="1076734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Como acontece a transmissão?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COVID-19 pode ser transmitida de uma pessoa para outra por meio de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gotículas respiratórias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eliminadas pelo doente ao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espirrar ou tossir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. Essas gotículas podem também contaminar superfícies, assim, uma pessoa pode adquirir a infecção ao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tocar nessas superfícies contaminadas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pois pode transferir o vírus para os olhos, nariz ou boca.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B9DC10-D0DE-40E6-8743-B1838E5D2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276" y="4746160"/>
            <a:ext cx="7401111" cy="57467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92A447D-6927-43BC-9A5D-4D0C4D5169E0}"/>
              </a:ext>
            </a:extLst>
          </p:cNvPr>
          <p:cNvSpPr/>
          <p:nvPr/>
        </p:nvSpPr>
        <p:spPr>
          <a:xfrm>
            <a:off x="1443789" y="10923776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IMPORTANTE: pessoas assintomática também podem transmitir o vírus a outros!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AB692CA-A088-4246-9086-32FD1DAF859F}"/>
              </a:ext>
            </a:extLst>
          </p:cNvPr>
          <p:cNvSpPr/>
          <p:nvPr/>
        </p:nvSpPr>
        <p:spPr>
          <a:xfrm>
            <a:off x="855159" y="12466561"/>
            <a:ext cx="10481682" cy="28727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>
                <a:solidFill>
                  <a:schemeClr val="accent5">
                    <a:lumMod val="50000"/>
                  </a:schemeClr>
                </a:solidFill>
              </a:rPr>
              <a:t>Ainda não se sabe ao certo quanto tempo o vírus sobrevive em uma superfície, mas o Covid-19 parece se comportar como outros Coronavírus. Isso significa que pode ser que ele permaneça vários dias sobre superfícies, sendo esse tempo variável a depender das características do ambiente e da superfície em que ele se encontra. </a:t>
            </a:r>
          </a:p>
        </p:txBody>
      </p:sp>
    </p:spTree>
    <p:extLst>
      <p:ext uri="{BB962C8B-B14F-4D97-AF65-F5344CB8AC3E}">
        <p14:creationId xmlns:p14="http://schemas.microsoft.com/office/powerpoint/2010/main" val="384481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916711"/>
            <a:ext cx="1076734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Quais são os grupos de risco?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Organização Mundial de Saúde (OMS) e do Ministério da Saúde apontam que alguns grupos e faixas da população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são mais suscetíveis ou vulneráveis à Covid-19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(grupo de risco). São eles: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Maiores que 60 anos de idade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Portadores de cardiopatias graves (infarto, revascularização, arritmias, hipertensão arterial descompensada)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Portadores de asma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Pessoas com doença pulmonar crônica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Em tratamento com imunossupressores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Renais crônicos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Diabéticos crônicos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Gestantes e pessoas que residam com pacientes oncológicos, em tratamento quimio ou radioterápico.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ACDB6BC-E95A-45E3-9C8E-5D0EB710E83D}"/>
              </a:ext>
            </a:extLst>
          </p:cNvPr>
          <p:cNvSpPr/>
          <p:nvPr/>
        </p:nvSpPr>
        <p:spPr>
          <a:xfrm>
            <a:off x="855158" y="8389776"/>
            <a:ext cx="8746043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Como prevenir o contágio?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Lave as mãos frequentemente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 com água e sabão ou faça higienização utilizando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álcool em gel 70%;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Evite tocar olhos, nariz e boca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com as mãos;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Use máscara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sempre que não estiver em casa.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Mantenha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distância de pelo menos 1,5 metro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de outras pessoas (sem cumprimentos por enquanto!);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Limpe objetos que são utilizados com frequência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como celulares;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Ao tossir ou espirrar, utilize lenço para cobrir o nariz e a boca ou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utilize a parte interna do cotovelo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Beba bastante líquido e cuide da alimentação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que não haja queda da imunidade;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Evitar aglomerações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Se apresentar sintomas,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fique em casa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282ADF-762A-4F50-BD5E-83E270DD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390" y="9004756"/>
            <a:ext cx="2342680" cy="7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1229530"/>
            <a:ext cx="1076734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Como lavar corretamente as mãos?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Um dos passos mais importantes na prevenção ao Covid-19 é lavar as mãos, por isso, é importante realizar o procedimento da maneira correta e várias vezes ao dia, principalmente, depois de tocar superfícies os objetos.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0EFF1633-28A9-4537-8C71-83572C2C2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958" y="4130932"/>
            <a:ext cx="8255427" cy="7816063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5EF9484-37A4-4219-9502-6D295F922860}"/>
              </a:ext>
            </a:extLst>
          </p:cNvPr>
          <p:cNvSpPr/>
          <p:nvPr/>
        </p:nvSpPr>
        <p:spPr>
          <a:xfrm>
            <a:off x="828830" y="12365521"/>
            <a:ext cx="10481682" cy="2962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Dicas importantes: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Na impossibilidade de lavar as mãos, use álcool gel, atentando sempre para que ele cubra as mesmas áreas mencionadas acima;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Se lavar as mãos em locais públicos, ao sair do banheiro evite tocar a maçaneta, use um papel ou se possível empurre a porta com o corpo.</a:t>
            </a:r>
          </a:p>
        </p:txBody>
      </p:sp>
    </p:spTree>
    <p:extLst>
      <p:ext uri="{BB962C8B-B14F-4D97-AF65-F5344CB8AC3E}">
        <p14:creationId xmlns:p14="http://schemas.microsoft.com/office/powerpoint/2010/main" val="409928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9161518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1229530"/>
            <a:ext cx="107673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Como usar as máscaras corretamente?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Outra das maneiras mais eficazes de prevenção é o uso de máscaras, e você deve utilizá-las sempre que não estiver na sua casa. Seja ela descartável ou de tecido, é preciso atenta às recomendações de uso: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8916E0-F2C3-4155-A7D9-6945B2EFBA06}"/>
              </a:ext>
            </a:extLst>
          </p:cNvPr>
          <p:cNvSpPr txBox="1"/>
          <p:nvPr/>
        </p:nvSpPr>
        <p:spPr>
          <a:xfrm>
            <a:off x="855159" y="3261692"/>
            <a:ext cx="10767346" cy="95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Antes de colocar a máscara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tenha certeza de que ela está em condições de uso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(limpa e sem rupturas) e faça a adequada higienização das mãos;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 máscara deve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cobrir totalmente a boca e nariz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sem deixar espaços nas laterais;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Durante o uso, tome cuidado para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não tocar na máscara e/ou o rosto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, se tocar, higienize as mãos imediatamente;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Troque a máscara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 cada 3 horas ou quando ficar úmida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retirar a máscara,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segure pelos elásticos laterais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Lembre-se que 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retirada da máscara requer maior atenção 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pois ela estará contaminada;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Só retire a máscara quando você puder lavar as mãos imediatamente depois;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Leve sempre uma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sacolinha plástica para colocar a máscara após o uso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. Se não estiver em casa, coloque a máscara na sacola. Não toque a sacola pelo lado de fora antes de lavar as mãos ou passar álcool em gel;</a:t>
            </a:r>
          </a:p>
          <a:p>
            <a:pPr>
              <a:spcAft>
                <a:spcPts val="600"/>
              </a:spcAft>
            </a:pPr>
            <a:endParaRPr lang="pt-BR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ERROS E ACERTOS NO USO DE MÁSCARA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EEFD96-8351-49F7-8357-019F0BDF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905" y="12598617"/>
            <a:ext cx="6299534" cy="290687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DA92B39-4213-4C6E-9FBB-6A8221DC021A}"/>
              </a:ext>
            </a:extLst>
          </p:cNvPr>
          <p:cNvSpPr/>
          <p:nvPr/>
        </p:nvSpPr>
        <p:spPr>
          <a:xfrm>
            <a:off x="1323474" y="11839074"/>
            <a:ext cx="9240252" cy="3922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5B3109-FC11-4CD9-A1C3-07DC4693E1E5}"/>
              </a:ext>
            </a:extLst>
          </p:cNvPr>
          <p:cNvSpPr/>
          <p:nvPr/>
        </p:nvSpPr>
        <p:spPr>
          <a:xfrm>
            <a:off x="8999621" y="15304168"/>
            <a:ext cx="272474" cy="201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7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648C32-2095-457A-841F-D2AA8BBC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65313" y="14220497"/>
            <a:ext cx="12269971" cy="2035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C5FA4F-8001-4CE6-8BBE-6097F8EE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8993077"/>
            <a:ext cx="336331" cy="505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B74575-8353-468A-B808-53B86A53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4564992"/>
            <a:ext cx="336331" cy="5058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612A05-4AD9-408D-9E0C-EA30D875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47" y="0"/>
            <a:ext cx="336331" cy="5058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7D56B6-2484-455E-B1CC-0ACBE9799285}"/>
              </a:ext>
            </a:extLst>
          </p:cNvPr>
          <p:cNvSpPr txBox="1"/>
          <p:nvPr/>
        </p:nvSpPr>
        <p:spPr>
          <a:xfrm>
            <a:off x="855159" y="1229530"/>
            <a:ext cx="1076734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Descarte e higienização das máscaras</a:t>
            </a: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As máscaras devem ser usadas apenas uma vez e, após o uso, ser descartadas ou lavadas (no caso das máscaras de tecido). Para isso, devemos ter algumas precauções: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Para descartar a máscara, use um saquinhos plásticos bem amarrado;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Jogue preferencialmente no lixo do banheiro;</a:t>
            </a:r>
          </a:p>
          <a:p>
            <a:pPr>
              <a:spcAft>
                <a:spcPts val="600"/>
              </a:spcAft>
            </a:pPr>
            <a:endParaRPr lang="pt-BR" sz="15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3000" dirty="0">
                <a:solidFill>
                  <a:schemeClr val="accent5">
                    <a:lumMod val="50000"/>
                  </a:schemeClr>
                </a:solidFill>
              </a:rPr>
              <a:t>Caso opte pelo uso das máscaras de tecido, siga as orientações abaixo para lavá-la:</a:t>
            </a:r>
          </a:p>
          <a:p>
            <a:pPr>
              <a:spcAft>
                <a:spcPts val="600"/>
              </a:spcAft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agem 10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73048E9-F247-4C0B-845D-1F13C1F9E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36" y="6329929"/>
            <a:ext cx="6639471" cy="663947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07BB542-3096-4D27-BD2A-AB09CBC2A5F3}"/>
              </a:ext>
            </a:extLst>
          </p:cNvPr>
          <p:cNvSpPr/>
          <p:nvPr/>
        </p:nvSpPr>
        <p:spPr>
          <a:xfrm>
            <a:off x="3021671" y="127768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* Caso você possua máquina de lavar, pode programar o ciclo completo de lavagem (lavagem, enxague, secagem) de pelo menos 30 minutos com uma temperatura de lavagem de 60ºC.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DF0BFE-4A87-4949-9B9B-2CC97BEE1EA7}"/>
              </a:ext>
            </a:extLst>
          </p:cNvPr>
          <p:cNvSpPr/>
          <p:nvPr/>
        </p:nvSpPr>
        <p:spPr>
          <a:xfrm>
            <a:off x="1438232" y="14052056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IMPORTANTE: recomenda-se não utilizar a mesma máscara de tecido por mais de 30 vezes!</a:t>
            </a:r>
          </a:p>
        </p:txBody>
      </p:sp>
    </p:spTree>
    <p:extLst>
      <p:ext uri="{BB962C8B-B14F-4D97-AF65-F5344CB8AC3E}">
        <p14:creationId xmlns:p14="http://schemas.microsoft.com/office/powerpoint/2010/main" val="3680261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4135</TotalTime>
  <Words>2716</Words>
  <Application>Microsoft Office PowerPoint</Application>
  <PresentationFormat>Personalizar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Ferreira</dc:creator>
  <cp:lastModifiedBy>Jessica Ferreira</cp:lastModifiedBy>
  <cp:revision>92</cp:revision>
  <dcterms:created xsi:type="dcterms:W3CDTF">2020-06-04T17:44:23Z</dcterms:created>
  <dcterms:modified xsi:type="dcterms:W3CDTF">2020-06-08T19:31:27Z</dcterms:modified>
</cp:coreProperties>
</file>